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4"/>
  </p:notesMasterIdLst>
  <p:sldIdLst>
    <p:sldId id="303" r:id="rId2"/>
    <p:sldId id="304" r:id="rId3"/>
    <p:sldId id="305" r:id="rId4"/>
    <p:sldId id="307" r:id="rId5"/>
    <p:sldId id="308" r:id="rId6"/>
    <p:sldId id="309" r:id="rId7"/>
    <p:sldId id="292" r:id="rId8"/>
    <p:sldId id="298" r:id="rId9"/>
    <p:sldId id="310" r:id="rId10"/>
    <p:sldId id="311" r:id="rId11"/>
    <p:sldId id="312" r:id="rId12"/>
    <p:sldId id="306"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3DA8DAB-328B-4012-A0F2-BD5A885547A8}">
          <p14:sldIdLst>
            <p14:sldId id="303"/>
            <p14:sldId id="304"/>
            <p14:sldId id="305"/>
            <p14:sldId id="307"/>
            <p14:sldId id="308"/>
            <p14:sldId id="309"/>
            <p14:sldId id="292"/>
            <p14:sldId id="298"/>
            <p14:sldId id="310"/>
            <p14:sldId id="311"/>
            <p14:sldId id="312"/>
            <p14:sldId id="30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2867" autoAdjust="0"/>
  </p:normalViewPr>
  <p:slideViewPr>
    <p:cSldViewPr>
      <p:cViewPr>
        <p:scale>
          <a:sx n="64" d="100"/>
          <a:sy n="64" d="100"/>
        </p:scale>
        <p:origin x="-2994" y="-62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7419FF-D5D5-4975-97FA-B474BCE03FE7}" type="datetimeFigureOut">
              <a:rPr lang="en-US" smtClean="0"/>
              <a:t>10/26/2012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132961-5379-4403-AEB0-DA297868F433}" type="slidenum">
              <a:rPr lang="en-US" smtClean="0"/>
              <a:t>‹#›</a:t>
            </a:fld>
            <a:endParaRPr lang="en-US"/>
          </a:p>
        </p:txBody>
      </p:sp>
    </p:spTree>
    <p:extLst>
      <p:ext uri="{BB962C8B-B14F-4D97-AF65-F5344CB8AC3E}">
        <p14:creationId xmlns:p14="http://schemas.microsoft.com/office/powerpoint/2010/main" val="2021945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Warranty Period Process and Procedures &lt;c&gt; It</a:t>
            </a:r>
            <a:r>
              <a:rPr lang="en-US" baseline="0" dirty="0" smtClean="0"/>
              <a:t> is vital to capacity building and the longevity of you’re his to be engaged in the HIS from end-to-end. &lt;c&gt; You should track activities of the Bidder/Contractor.  The Bidder/Contractor must be required to &lt;c&gt; Use a management data base where you, the purchaser can track activities of the contractor  &lt;c&gt; The management database must include asset tracking, so you the purchaser can track where and when the equipment was placed in the field, and made operational &lt;c&gt; The contractor will be maintaining the HIS during the Warranty period.  As part of the activity the contractor should record all maintenance activities, and log each maintenance trip on a database that is accessible by the purchaser.  Preferably, this database should reside in the purchasers data center computer network.  &lt;C&gt; Maintenance records should include both preventative maintenance visits as well as &lt;c&gt; emergency maintenance visit.  Again, all aspects related to maintaining the HIS should be logged so that the purchaser can be kept informed on the performance of the HIS during the warranty period.  &lt;c&gt; &lt;c&gt; The purchaser should have a quick method to determine the completeness of real-time data collection.  For instance, how many stations are in operation, which stations have failed, which sensors have failed. &lt;c&gt; In addition, quality control measures and corrections should be reviewed by the purchaser.  &lt;c&gt; The purchaser should make occasional field visits during preventative and emergency maintenance visits to review the performance of the  contractor, and observe the type of problems encountered while maintaining the HIS.  &lt;c&gt; Again, the purchaser should occasionally observe the quality control process, and problems encountered by the contractor  &lt;c&gt; The purchaser should have the contractor prepare monthly data reports.  These reports should indicate outages, maintenance visits, and remedial activities prepared by the contractor.  &lt;c&gt; The purchaser should make frequent visits to the maintenance shop to become familiar with activity during the warranty period and &lt;c&gt; establish a close working relationship with the contract employees.  Just because the HIS is in the warranty period, doesn’t mean that the purchaser should not be involved.</a:t>
            </a:r>
            <a:endParaRPr lang="en-US" dirty="0"/>
          </a:p>
        </p:txBody>
      </p:sp>
      <p:sp>
        <p:nvSpPr>
          <p:cNvPr id="4" name="Slide Number Placeholder 3"/>
          <p:cNvSpPr>
            <a:spLocks noGrp="1"/>
          </p:cNvSpPr>
          <p:nvPr>
            <p:ph type="sldNum" sz="quarter" idx="10"/>
          </p:nvPr>
        </p:nvSpPr>
        <p:spPr/>
        <p:txBody>
          <a:bodyPr/>
          <a:lstStyle/>
          <a:p>
            <a:fld id="{0E132961-5379-4403-AEB0-DA297868F433}" type="slidenum">
              <a:rPr lang="en-US" smtClean="0"/>
              <a:t>3</a:t>
            </a:fld>
            <a:endParaRPr lang="en-US"/>
          </a:p>
        </p:txBody>
      </p:sp>
    </p:spTree>
    <p:extLst>
      <p:ext uri="{BB962C8B-B14F-4D97-AF65-F5344CB8AC3E}">
        <p14:creationId xmlns:p14="http://schemas.microsoft.com/office/powerpoint/2010/main" val="1229882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Purpose of the Reports.  The purpose</a:t>
            </a:r>
            <a:r>
              <a:rPr lang="en-US" baseline="0" dirty="0" smtClean="0"/>
              <a:t> of the reports or online access to maintenance activities should be obvious.  &lt;c&gt; The primary purpose of the HIS maintenance reports allows for the effective management of the HIS.  The reporting should be very easy for the purchaser to access and use.  The main burden of responsibility will remain with the contractor as &lt;c&gt; the contractor will prepare all information required in the report, and &lt;c&gt; the contractor will provide the data base system to store all of the maintenance activities, and &lt;c&gt; the contractor will provide reports at the frequency of the choosing of the purchaser (no more than monthly should be required). Or, better yet, &lt;c&gt; the contractor will provide the purchaser access to a program with an easy to use interface to the database where the purchaser can perform queries on all maintenance activities. &lt;c&gt; Very simply, these reports will help the purchaser and provide evidence that contractor has earned payment for warranty maintenance, and will help the purchaser understand the types of problems encountered.</a:t>
            </a:r>
            <a:endParaRPr lang="en-US" dirty="0"/>
          </a:p>
        </p:txBody>
      </p:sp>
      <p:sp>
        <p:nvSpPr>
          <p:cNvPr id="4" name="Slide Number Placeholder 3"/>
          <p:cNvSpPr>
            <a:spLocks noGrp="1"/>
          </p:cNvSpPr>
          <p:nvPr>
            <p:ph type="sldNum" sz="quarter" idx="10"/>
          </p:nvPr>
        </p:nvSpPr>
        <p:spPr/>
        <p:txBody>
          <a:bodyPr/>
          <a:lstStyle/>
          <a:p>
            <a:fld id="{0E132961-5379-4403-AEB0-DA297868F433}" type="slidenum">
              <a:rPr lang="en-US" smtClean="0"/>
              <a:t>5</a:t>
            </a:fld>
            <a:endParaRPr lang="en-US"/>
          </a:p>
        </p:txBody>
      </p:sp>
    </p:spTree>
    <p:extLst>
      <p:ext uri="{BB962C8B-B14F-4D97-AF65-F5344CB8AC3E}">
        <p14:creationId xmlns:p14="http://schemas.microsoft.com/office/powerpoint/2010/main" val="191419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Possible Items to include in the data base and in a maintenance</a:t>
            </a:r>
            <a:r>
              <a:rPr lang="en-US" baseline="0" dirty="0" smtClean="0"/>
              <a:t> report. &lt;c&gt; The contractor should record the data, time, activity required at every station visited.  It would be helpful to allow the purchaser to sort this information based on any single or combination of queries.  The database information should be sortable by &lt;c&gt; date and time of visit, &lt;c&gt; remote station location, &lt;c&gt; sensor that was maintained, &lt;c&gt; whether the maintenance visit was an emergency or preventative visit, &lt;c&gt; time spent at the site, and &lt;c&gt; which office and/or technician performed the maintenance.  Of course there could be much more information analyze in a maintenance report.  &lt;c&gt; the maintenance report should locate all equipment, so &lt;c&gt; if equipment is moved around the exact location of a specific device will be known. &lt;c&gt; a report, or online system should make it very easy to determine the number of stations in operation, as well as the number of stations either partially operating, or those stations which have failed.  Finally, &lt;c&gt; a maintenance report can provide the number of equipment in working order, &lt;c&gt; as well as the equipment which is in for repair or awaiting calibration.  Again, the contractor should be able to prepare all of this for you.</a:t>
            </a:r>
            <a:endParaRPr lang="en-US" dirty="0"/>
          </a:p>
        </p:txBody>
      </p:sp>
      <p:sp>
        <p:nvSpPr>
          <p:cNvPr id="4" name="Slide Number Placeholder 3"/>
          <p:cNvSpPr>
            <a:spLocks noGrp="1"/>
          </p:cNvSpPr>
          <p:nvPr>
            <p:ph type="sldNum" sz="quarter" idx="10"/>
          </p:nvPr>
        </p:nvSpPr>
        <p:spPr/>
        <p:txBody>
          <a:bodyPr/>
          <a:lstStyle/>
          <a:p>
            <a:fld id="{0E132961-5379-4403-AEB0-DA297868F433}" type="slidenum">
              <a:rPr lang="en-US" smtClean="0"/>
              <a:t>6</a:t>
            </a:fld>
            <a:endParaRPr lang="en-US"/>
          </a:p>
        </p:txBody>
      </p:sp>
    </p:spTree>
    <p:extLst>
      <p:ext uri="{BB962C8B-B14F-4D97-AF65-F5344CB8AC3E}">
        <p14:creationId xmlns:p14="http://schemas.microsoft.com/office/powerpoint/2010/main" val="23913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Importance of a Management Plan.  &lt;c&gt; a management plan should be devised</a:t>
            </a:r>
            <a:r>
              <a:rPr lang="en-US" baseline="0" dirty="0" smtClean="0"/>
              <a:t> by the purchaser that provides the documentation on the end-to-end management of the HIS.  &lt;c&gt; The management plan will allow for the consistent and sustainable management of the HIS.  &lt;c&gt; The Management plan should include &lt;c&gt; Purchasers responsibility in the HIS management &lt;c&gt; Identification of all items to be managed, and &lt;c&gt; the process involved in effectively managing the HIS.  For instance one process could be to review the maintenance database to see the problems that are encountered to try to head off potential systemic problems.</a:t>
            </a:r>
            <a:endParaRPr lang="en-US" dirty="0"/>
          </a:p>
        </p:txBody>
      </p:sp>
      <p:sp>
        <p:nvSpPr>
          <p:cNvPr id="4" name="Slide Number Placeholder 3"/>
          <p:cNvSpPr>
            <a:spLocks noGrp="1"/>
          </p:cNvSpPr>
          <p:nvPr>
            <p:ph type="sldNum" sz="quarter" idx="10"/>
          </p:nvPr>
        </p:nvSpPr>
        <p:spPr/>
        <p:txBody>
          <a:bodyPr/>
          <a:lstStyle/>
          <a:p>
            <a:fld id="{0E132961-5379-4403-AEB0-DA297868F433}" type="slidenum">
              <a:rPr lang="en-US" smtClean="0"/>
              <a:t>7</a:t>
            </a:fld>
            <a:endParaRPr lang="en-US"/>
          </a:p>
        </p:txBody>
      </p:sp>
    </p:spTree>
    <p:extLst>
      <p:ext uri="{BB962C8B-B14F-4D97-AF65-F5344CB8AC3E}">
        <p14:creationId xmlns:p14="http://schemas.microsoft.com/office/powerpoint/2010/main" val="2493335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 Maintenance Manual.  &lt;c&gt; one of the most useful tools in managing your</a:t>
            </a:r>
            <a:r>
              <a:rPr lang="en-US" baseline="0" dirty="0" smtClean="0"/>
              <a:t> HIS will be to obtain a thorough maintenance manual.  A maintenance manual will be specific to your project, and will include the equipment and stations that comprise your network.  The maintenance manual will document &lt;c&gt; Standard Operating Procedures, and will account for the operation, maintenance, and calibration (if required) of every piece of equipment making up the HIS.  For instance, standard operating procedures will include &lt;c&gt; data loggers, and &lt;c&gt; sensors, such as the &lt;c&gt; care and handling of the sensors, as well as the &lt;c&gt; calibration of the sensor. &lt;c&gt; a progressive quality assurance effort avoids unnecessary quality control.  The emphasis in operating your HIS should be on quality assurance, which means the equipment is making the best possible observations in the field, and the amount of data correction after data collection will be minimal.  A thorough maintenance manual will address quality assurance and will result in the best real-time data being collected.</a:t>
            </a:r>
            <a:endParaRPr lang="en-US" dirty="0"/>
          </a:p>
        </p:txBody>
      </p:sp>
      <p:sp>
        <p:nvSpPr>
          <p:cNvPr id="4" name="Slide Number Placeholder 3"/>
          <p:cNvSpPr>
            <a:spLocks noGrp="1"/>
          </p:cNvSpPr>
          <p:nvPr>
            <p:ph type="sldNum" sz="quarter" idx="10"/>
          </p:nvPr>
        </p:nvSpPr>
        <p:spPr/>
        <p:txBody>
          <a:bodyPr/>
          <a:lstStyle/>
          <a:p>
            <a:fld id="{0E132961-5379-4403-AEB0-DA297868F433}" type="slidenum">
              <a:rPr lang="en-US" smtClean="0"/>
              <a:t>8</a:t>
            </a:fld>
            <a:endParaRPr lang="en-US"/>
          </a:p>
        </p:txBody>
      </p:sp>
    </p:spTree>
    <p:extLst>
      <p:ext uri="{BB962C8B-B14F-4D97-AF65-F5344CB8AC3E}">
        <p14:creationId xmlns:p14="http://schemas.microsoft.com/office/powerpoint/2010/main" val="1329259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Maintenance Manual &lt;c&gt; the purchaser should require the contractor to prepare a complete maintenance manual.  The maintenance manual must</a:t>
            </a:r>
            <a:r>
              <a:rPr lang="en-US" baseline="0" dirty="0" smtClean="0"/>
              <a:t> include: &lt;c&gt; proper installation procedures for each piece of equipment &lt;c&gt; maintenance procedures for each piece of equipment &lt;c&gt; trouble shooting procedures, &lt;c&gt; calibration procedures as applicable  &lt;c&gt; user manual/guide on all software as well as such things as &lt;c&gt; making proper stream gauging measurements.  &lt;c&gt; A good maintenance manual requires a great deal of time to prepare, though it will provide the linkage that will protect your investment in a HIS.  The maintenance manual will provide resiliency to staff changes (both contractor and agency staff)</a:t>
            </a:r>
            <a:endParaRPr lang="en-US" dirty="0"/>
          </a:p>
        </p:txBody>
      </p:sp>
      <p:sp>
        <p:nvSpPr>
          <p:cNvPr id="4" name="Slide Number Placeholder 3"/>
          <p:cNvSpPr>
            <a:spLocks noGrp="1"/>
          </p:cNvSpPr>
          <p:nvPr>
            <p:ph type="sldNum" sz="quarter" idx="10"/>
          </p:nvPr>
        </p:nvSpPr>
        <p:spPr/>
        <p:txBody>
          <a:bodyPr/>
          <a:lstStyle/>
          <a:p>
            <a:fld id="{0E132961-5379-4403-AEB0-DA297868F433}" type="slidenum">
              <a:rPr lang="en-US" smtClean="0"/>
              <a:t>9</a:t>
            </a:fld>
            <a:endParaRPr lang="en-US"/>
          </a:p>
        </p:txBody>
      </p:sp>
    </p:spTree>
    <p:extLst>
      <p:ext uri="{BB962C8B-B14F-4D97-AF65-F5344CB8AC3E}">
        <p14:creationId xmlns:p14="http://schemas.microsoft.com/office/powerpoint/2010/main" val="3376139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Maintenance Manual.  &lt;c&gt; the maintenance manual can be written by a third party (consultant) which will assure the methods are both objective as well as thorough.  &lt;c&gt; maintenance manuals will be</a:t>
            </a:r>
            <a:r>
              <a:rPr lang="en-US" baseline="0" dirty="0" smtClean="0"/>
              <a:t> specific to the equipment and solutions that are provided and used by your HIS.  &lt;c&gt; I would like to emphasize that you should build a maintenance manual for your HIS, or you should have one built for you.  THIS WILL BE ONE OF THE BEST INVESTMENTS TO SUSTAIN YOUR HIS.</a:t>
            </a:r>
            <a:endParaRPr lang="en-US" dirty="0"/>
          </a:p>
        </p:txBody>
      </p:sp>
      <p:sp>
        <p:nvSpPr>
          <p:cNvPr id="4" name="Slide Number Placeholder 3"/>
          <p:cNvSpPr>
            <a:spLocks noGrp="1"/>
          </p:cNvSpPr>
          <p:nvPr>
            <p:ph type="sldNum" sz="quarter" idx="10"/>
          </p:nvPr>
        </p:nvSpPr>
        <p:spPr/>
        <p:txBody>
          <a:bodyPr/>
          <a:lstStyle/>
          <a:p>
            <a:fld id="{0E132961-5379-4403-AEB0-DA297868F433}" type="slidenum">
              <a:rPr lang="en-US" smtClean="0"/>
              <a:t>10</a:t>
            </a:fld>
            <a:endParaRPr lang="en-US"/>
          </a:p>
        </p:txBody>
      </p:sp>
    </p:spTree>
    <p:extLst>
      <p:ext uri="{BB962C8B-B14F-4D97-AF65-F5344CB8AC3E}">
        <p14:creationId xmlns:p14="http://schemas.microsoft.com/office/powerpoint/2010/main" val="1608111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event the purchaser</a:t>
            </a:r>
            <a:r>
              <a:rPr lang="en-US" baseline="0" dirty="0" smtClean="0"/>
              <a:t> is to perform maintenance after the warranty period.  &lt;c&gt; in some cases the purchaser will maintain the HIS after the warranty period or at some time after the warranty period.  I would encourage each HP2 implementing agency to maintain their HIS at some point. &lt;c&gt; The HIS is not difficult to maintain, and if there is a maintenance manual prepared, the HIS will be even easier to maintain.  &lt;c&gt; if you wish to perform maintenance, make sure you &lt;c&gt; identify a team within your agency that will be providing maintenance.  This team should be formed and trained for 12 months leading up to assuming the maintenance of the HIS.  &lt;c&gt; the purchasers maintenance team must take all training.  This is why the multi-media training is so very important, as the multi-media training can be taken “in-house’ and repeated as needed.  &lt;c&gt; the maintenance team should have thorough knowledge of the maintenance manual. &lt;c&gt; the maintenance team should join the contractor’s maintenance team during field visits for at least 6 months prior to assuming control of the HIS.  &lt;c&gt; the purchaser may want to consider retaining the maintenance contractor of some limited period of time to provide assistance as required.  This assistance can either be performed on-site, or as support by telephone or email.</a:t>
            </a:r>
            <a:endParaRPr lang="en-US" dirty="0"/>
          </a:p>
        </p:txBody>
      </p:sp>
      <p:sp>
        <p:nvSpPr>
          <p:cNvPr id="4" name="Slide Number Placeholder 3"/>
          <p:cNvSpPr>
            <a:spLocks noGrp="1"/>
          </p:cNvSpPr>
          <p:nvPr>
            <p:ph type="sldNum" sz="quarter" idx="10"/>
          </p:nvPr>
        </p:nvSpPr>
        <p:spPr/>
        <p:txBody>
          <a:bodyPr/>
          <a:lstStyle/>
          <a:p>
            <a:fld id="{0E132961-5379-4403-AEB0-DA297868F433}" type="slidenum">
              <a:rPr lang="en-US" smtClean="0"/>
              <a:t>11</a:t>
            </a:fld>
            <a:endParaRPr lang="en-US"/>
          </a:p>
        </p:txBody>
      </p:sp>
    </p:spTree>
    <p:extLst>
      <p:ext uri="{BB962C8B-B14F-4D97-AF65-F5344CB8AC3E}">
        <p14:creationId xmlns:p14="http://schemas.microsoft.com/office/powerpoint/2010/main" val="338420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DC592C8-20F9-4C63-838A-A8BFEC8DC58B}" type="datetimeFigureOut">
              <a:rPr lang="en-US" smtClean="0"/>
              <a:t>10/26/2012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2BD5D2-EF2F-4DFE-A71F-71181305B6F0}"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C592C8-20F9-4C63-838A-A8BFEC8DC58B}" type="datetimeFigureOut">
              <a:rPr lang="en-US" smtClean="0"/>
              <a:t>10/26/2012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2BD5D2-EF2F-4DFE-A71F-71181305B6F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C592C8-20F9-4C63-838A-A8BFEC8DC58B}" type="datetimeFigureOut">
              <a:rPr lang="en-US" smtClean="0"/>
              <a:t>10/26/2012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2BD5D2-EF2F-4DFE-A71F-71181305B6F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C592C8-20F9-4C63-838A-A8BFEC8DC58B}" type="datetimeFigureOut">
              <a:rPr lang="en-US" smtClean="0"/>
              <a:t>10/26/2012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2BD5D2-EF2F-4DFE-A71F-71181305B6F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C592C8-20F9-4C63-838A-A8BFEC8DC58B}" type="datetimeFigureOut">
              <a:rPr lang="en-US" smtClean="0"/>
              <a:t>10/26/2012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2BD5D2-EF2F-4DFE-A71F-71181305B6F0}"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DC592C8-20F9-4C63-838A-A8BFEC8DC58B}" type="datetimeFigureOut">
              <a:rPr lang="en-US" smtClean="0"/>
              <a:t>10/26/2012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2BD5D2-EF2F-4DFE-A71F-71181305B6F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DC592C8-20F9-4C63-838A-A8BFEC8DC58B}" type="datetimeFigureOut">
              <a:rPr lang="en-US" smtClean="0"/>
              <a:t>10/26/2012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2BD5D2-EF2F-4DFE-A71F-71181305B6F0}"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C592C8-20F9-4C63-838A-A8BFEC8DC58B}" type="datetimeFigureOut">
              <a:rPr lang="en-US" smtClean="0"/>
              <a:t>10/26/2012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2BD5D2-EF2F-4DFE-A71F-71181305B6F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C592C8-20F9-4C63-838A-A8BFEC8DC58B}" type="datetimeFigureOut">
              <a:rPr lang="en-US" smtClean="0"/>
              <a:t>10/26/2012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2BD5D2-EF2F-4DFE-A71F-71181305B6F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C592C8-20F9-4C63-838A-A8BFEC8DC58B}" type="datetimeFigureOut">
              <a:rPr lang="en-US" smtClean="0"/>
              <a:t>10/26/2012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2BD5D2-EF2F-4DFE-A71F-71181305B6F0}"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C592C8-20F9-4C63-838A-A8BFEC8DC58B}" type="datetimeFigureOut">
              <a:rPr lang="en-US" smtClean="0"/>
              <a:t>10/26/2012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2BD5D2-EF2F-4DFE-A71F-71181305B6F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BDC592C8-20F9-4C63-838A-A8BFEC8DC58B}" type="datetimeFigureOut">
              <a:rPr lang="en-US" smtClean="0"/>
              <a:t>10/26/2012</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802BD5D2-EF2F-4DFE-A71F-71181305B6F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ctrTitle"/>
          </p:nvPr>
        </p:nvSpPr>
        <p:spPr>
          <a:xfrm>
            <a:off x="0" y="2819400"/>
            <a:ext cx="9144000" cy="1600200"/>
          </a:xfrm>
        </p:spPr>
        <p:txBody>
          <a:bodyPr>
            <a:normAutofit/>
          </a:bodyPr>
          <a:lstStyle/>
          <a:p>
            <a:pPr algn="ctr"/>
            <a:r>
              <a:rPr lang="en-US" sz="3200" dirty="0" smtClean="0"/>
              <a:t>Module </a:t>
            </a:r>
            <a:r>
              <a:rPr lang="en-US" sz="3200" dirty="0"/>
              <a:t>8</a:t>
            </a:r>
            <a:r>
              <a:rPr lang="en-US" sz="3200" dirty="0" smtClean="0"/>
              <a:t>:</a:t>
            </a:r>
            <a:br>
              <a:rPr lang="en-US" sz="3200" dirty="0" smtClean="0"/>
            </a:br>
            <a:r>
              <a:rPr lang="en-US" sz="3200" dirty="0" smtClean="0"/>
              <a:t>Managing a HIS during Warranty Period &amp; beyond</a:t>
            </a:r>
            <a:endParaRPr lang="en-US" sz="3200" dirty="0">
              <a:solidFill>
                <a:schemeClr val="accent1">
                  <a:lumMod val="20000"/>
                  <a:lumOff val="80000"/>
                </a:schemeClr>
              </a:solidFill>
            </a:endParaRPr>
          </a:p>
        </p:txBody>
      </p:sp>
      <p:sp>
        <p:nvSpPr>
          <p:cNvPr id="7" name="Subtitle 4"/>
          <p:cNvSpPr>
            <a:spLocks noGrp="1"/>
          </p:cNvSpPr>
          <p:nvPr>
            <p:ph type="subTitle" idx="1"/>
          </p:nvPr>
        </p:nvSpPr>
        <p:spPr>
          <a:xfrm>
            <a:off x="0" y="5257800"/>
            <a:ext cx="9144000" cy="1600200"/>
          </a:xfrm>
        </p:spPr>
        <p:txBody>
          <a:bodyPr>
            <a:normAutofit/>
          </a:bodyPr>
          <a:lstStyle/>
          <a:p>
            <a:pPr algn="ctr"/>
            <a:r>
              <a:rPr lang="en-US" dirty="0" smtClean="0"/>
              <a:t>Mark Heggli, Meteorologist/Hydrologist</a:t>
            </a:r>
          </a:p>
          <a:p>
            <a:pPr algn="ctr"/>
            <a:r>
              <a:rPr lang="en-US" sz="1900" dirty="0"/>
              <a:t>Expert Real-time Hydrology Information Systems</a:t>
            </a:r>
          </a:p>
          <a:p>
            <a:pPr algn="ctr"/>
            <a:r>
              <a:rPr lang="en-US" sz="1900" dirty="0" smtClean="0"/>
              <a:t>Innovative Hydrology, Inc.</a:t>
            </a:r>
          </a:p>
          <a:p>
            <a:pPr algn="ctr"/>
            <a:r>
              <a:rPr lang="en-US" sz="1900" dirty="0" smtClean="0"/>
              <a:t>Consultant to the World Bank</a:t>
            </a:r>
          </a:p>
        </p:txBody>
      </p:sp>
      <p:sp>
        <p:nvSpPr>
          <p:cNvPr id="8" name="Title 3"/>
          <p:cNvSpPr txBox="1">
            <a:spLocks/>
          </p:cNvSpPr>
          <p:nvPr/>
        </p:nvSpPr>
        <p:spPr>
          <a:xfrm>
            <a:off x="0" y="663575"/>
            <a:ext cx="91440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t>HP-II Workshop on Real-time Hydrological Information Systems</a:t>
            </a:r>
            <a:endParaRPr lang="en-US" sz="4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22367670"/>
      </p:ext>
    </p:extLst>
  </p:cSld>
  <p:clrMapOvr>
    <a:masterClrMapping/>
  </p:clrMapOvr>
  <mc:AlternateContent xmlns:mc="http://schemas.openxmlformats.org/markup-compatibility/2006">
    <mc:Choice xmlns:p14="http://schemas.microsoft.com/office/powerpoint/2010/main" Requires="p14">
      <p:transition spd="slow" p14:dur="2000" advTm="15361"/>
    </mc:Choice>
    <mc:Fallback>
      <p:transition spd="slow" advTm="15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Maintenance Manual</a:t>
            </a:r>
            <a:endParaRPr lang="en-US" dirty="0"/>
          </a:p>
        </p:txBody>
      </p:sp>
      <p:sp>
        <p:nvSpPr>
          <p:cNvPr id="3" name="Content Placeholder 2"/>
          <p:cNvSpPr>
            <a:spLocks noGrp="1"/>
          </p:cNvSpPr>
          <p:nvPr>
            <p:ph idx="1"/>
          </p:nvPr>
        </p:nvSpPr>
        <p:spPr/>
        <p:txBody>
          <a:bodyPr/>
          <a:lstStyle/>
          <a:p>
            <a:r>
              <a:rPr lang="en-US" dirty="0" smtClean="0"/>
              <a:t>Can be written by a third party (Consultant) to assure the maintenance methods are both objective as well as thorough</a:t>
            </a:r>
          </a:p>
          <a:p>
            <a:r>
              <a:rPr lang="en-US" dirty="0" smtClean="0"/>
              <a:t>Maintenance Manuals </a:t>
            </a:r>
            <a:r>
              <a:rPr lang="en-US" dirty="0" smtClean="0"/>
              <a:t>will be specific </a:t>
            </a:r>
            <a:r>
              <a:rPr lang="en-US" dirty="0" smtClean="0"/>
              <a:t>to the </a:t>
            </a:r>
            <a:r>
              <a:rPr lang="en-US" dirty="0" smtClean="0"/>
              <a:t>equipment and solutions </a:t>
            </a:r>
            <a:r>
              <a:rPr lang="en-US" dirty="0" smtClean="0"/>
              <a:t>that </a:t>
            </a:r>
            <a:r>
              <a:rPr lang="en-US" dirty="0" smtClean="0"/>
              <a:t>are </a:t>
            </a:r>
            <a:r>
              <a:rPr lang="en-US" dirty="0" smtClean="0"/>
              <a:t>provided </a:t>
            </a:r>
            <a:r>
              <a:rPr lang="en-US" dirty="0" smtClean="0"/>
              <a:t>and used by </a:t>
            </a:r>
            <a:r>
              <a:rPr lang="en-US" dirty="0" smtClean="0"/>
              <a:t>your HIS</a:t>
            </a:r>
          </a:p>
          <a:p>
            <a:endParaRPr lang="en-US" dirty="0"/>
          </a:p>
          <a:p>
            <a:pPr marL="0" indent="0">
              <a:buNone/>
            </a:pPr>
            <a:endParaRPr lang="en-US" dirty="0"/>
          </a:p>
        </p:txBody>
      </p:sp>
      <p:sp>
        <p:nvSpPr>
          <p:cNvPr id="5" name="TextBox 4"/>
          <p:cNvSpPr txBox="1"/>
          <p:nvPr/>
        </p:nvSpPr>
        <p:spPr>
          <a:xfrm>
            <a:off x="4997" y="4191000"/>
            <a:ext cx="9144000" cy="1938992"/>
          </a:xfrm>
          <a:prstGeom prst="rect">
            <a:avLst/>
          </a:prstGeom>
          <a:noFill/>
        </p:spPr>
        <p:txBody>
          <a:bodyPr wrap="square" rtlCol="0">
            <a:spAutoFit/>
          </a:bodyPr>
          <a:lstStyle/>
          <a:p>
            <a:pPr algn="ctr"/>
            <a:r>
              <a:rPr lang="en-US" sz="2400" dirty="0" smtClean="0">
                <a:solidFill>
                  <a:srgbClr val="FF0000"/>
                </a:solidFill>
                <a:latin typeface="Comic Sans MS" pitchFamily="66" charset="0"/>
              </a:rPr>
              <a:t>Build a Maintenance Manual for your HIS </a:t>
            </a:r>
          </a:p>
          <a:p>
            <a:pPr algn="ctr"/>
            <a:r>
              <a:rPr lang="en-US" sz="2400" dirty="0" smtClean="0">
                <a:solidFill>
                  <a:srgbClr val="FF0000"/>
                </a:solidFill>
                <a:latin typeface="Comic Sans MS" pitchFamily="66" charset="0"/>
              </a:rPr>
              <a:t>or </a:t>
            </a:r>
          </a:p>
          <a:p>
            <a:pPr algn="ctr"/>
            <a:r>
              <a:rPr lang="en-US" sz="2400" dirty="0" smtClean="0">
                <a:solidFill>
                  <a:srgbClr val="FF0000"/>
                </a:solidFill>
                <a:latin typeface="Comic Sans MS" pitchFamily="66" charset="0"/>
              </a:rPr>
              <a:t>Have one built for you.</a:t>
            </a:r>
          </a:p>
          <a:p>
            <a:pPr algn="ctr"/>
            <a:endParaRPr lang="en-US" sz="2400" dirty="0" smtClean="0">
              <a:solidFill>
                <a:srgbClr val="FF0000"/>
              </a:solidFill>
              <a:latin typeface="Comic Sans MS" pitchFamily="66" charset="0"/>
            </a:endParaRPr>
          </a:p>
          <a:p>
            <a:pPr algn="ctr"/>
            <a:r>
              <a:rPr lang="en-US" sz="2400" dirty="0" smtClean="0">
                <a:solidFill>
                  <a:srgbClr val="FF0000"/>
                </a:solidFill>
                <a:latin typeface="Comic Sans MS" pitchFamily="66" charset="0"/>
              </a:rPr>
              <a:t>This will be the best investment to sustain your HIS</a:t>
            </a:r>
            <a:endParaRPr lang="en-US" sz="2400" dirty="0">
              <a:solidFill>
                <a:srgbClr val="FF0000"/>
              </a:solidFill>
              <a:latin typeface="Comic Sans MS" pitchFamily="66"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53091688"/>
      </p:ext>
    </p:extLst>
  </p:cSld>
  <p:clrMapOvr>
    <a:masterClrMapping/>
  </p:clrMapOvr>
  <mc:AlternateContent xmlns:mc="http://schemas.openxmlformats.org/markup-compatibility/2006">
    <mc:Choice xmlns:p14="http://schemas.microsoft.com/office/powerpoint/2010/main" Requires="p14">
      <p:transition spd="slow" p14:dur="2000" advTm="39710"/>
    </mc:Choice>
    <mc:Fallback>
      <p:transition spd="slow" advTm="39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repeatCount="indefinite"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par>
                                <p:cTn id="22" presetID="10" presetClass="entr" presetSubtype="0" repeatCount="indefinite" fill="hold" nodeType="with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par>
                                <p:cTn id="25" presetID="10" presetClass="entr" presetSubtype="0" repeatCount="indefinite"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par>
                                <p:cTn id="28" presetID="10" presetClass="entr" presetSubtype="0" repeatCount="indefinite" fill="hold"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the Event Purchaser is to Perform Maintenance after Warranty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 some cases the Purchaser will maintain the HIS</a:t>
            </a:r>
          </a:p>
          <a:p>
            <a:r>
              <a:rPr lang="en-US" dirty="0" smtClean="0"/>
              <a:t>The HIS is not difficult to maintain, and if there is a Maintenance Manual prepared, it will be that much easier</a:t>
            </a:r>
          </a:p>
          <a:p>
            <a:r>
              <a:rPr lang="en-US" dirty="0" smtClean="0"/>
              <a:t>If you wish to perform maintenance, make sure you;</a:t>
            </a:r>
          </a:p>
          <a:p>
            <a:pPr lvl="1"/>
            <a:r>
              <a:rPr lang="en-US" dirty="0" smtClean="0"/>
              <a:t>Identify team that will be providing maintenance at least 12 months prior to assuming total control</a:t>
            </a:r>
          </a:p>
          <a:p>
            <a:pPr lvl="1"/>
            <a:r>
              <a:rPr lang="en-US" dirty="0" smtClean="0"/>
              <a:t>The Purchaser’s maintenance team will take all training (this is why the multi-media training is so important, this training can be taken in-house, and at no capital cost to the Purchaser</a:t>
            </a:r>
          </a:p>
          <a:p>
            <a:pPr lvl="1"/>
            <a:r>
              <a:rPr lang="en-US" dirty="0" smtClean="0"/>
              <a:t>The Purchaser’s maintenance team should review the Maintenance Manual</a:t>
            </a:r>
          </a:p>
          <a:p>
            <a:pPr lvl="1"/>
            <a:r>
              <a:rPr lang="en-US" dirty="0" smtClean="0"/>
              <a:t>The Purchaser’s maintenance team should join the maintenance contractor in field visits for at least 6 months prior to assuming control</a:t>
            </a:r>
          </a:p>
          <a:p>
            <a:pPr lvl="1"/>
            <a:r>
              <a:rPr lang="en-US" dirty="0" smtClean="0"/>
              <a:t>The Purchaser may retain the Maintenance Contractor for assistance as required, to be either performed on-site, or as support by telephone, email, etc.</a:t>
            </a:r>
          </a:p>
          <a:p>
            <a:pPr lvl="1"/>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86070433"/>
      </p:ext>
    </p:extLst>
  </p:cSld>
  <p:clrMapOvr>
    <a:masterClrMapping/>
  </p:clrMapOvr>
  <mc:AlternateContent xmlns:mc="http://schemas.openxmlformats.org/markup-compatibility/2006">
    <mc:Choice xmlns:p14="http://schemas.microsoft.com/office/powerpoint/2010/main" Requires="p14">
      <p:transition spd="slow" p14:dur="2000" advTm="108760"/>
    </mc:Choice>
    <mc:Fallback>
      <p:transition spd="slow" advTm="108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52400" y="1048512"/>
            <a:ext cx="9067800" cy="932688"/>
          </a:xfrm>
        </p:spPr>
        <p:txBody>
          <a:bodyPr>
            <a:normAutofit/>
          </a:bodyPr>
          <a:lstStyle/>
          <a:p>
            <a:pPr algn="ctr"/>
            <a:r>
              <a:rPr lang="en-US" dirty="0" smtClean="0"/>
              <a:t>End of Module 7</a:t>
            </a: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0701903"/>
      </p:ext>
    </p:extLst>
  </p:cSld>
  <p:clrMapOvr>
    <a:masterClrMapping/>
  </p:clrMapOvr>
  <mc:AlternateContent xmlns:mc="http://schemas.openxmlformats.org/markup-compatibility/2006">
    <mc:Choice xmlns:p14="http://schemas.microsoft.com/office/powerpoint/2010/main" Requires="p14">
      <p:transition spd="slow" p14:dur="2000" advTm="6747"/>
    </mc:Choice>
    <mc:Fallback>
      <p:transition spd="slow" advTm="6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676400"/>
            <a:ext cx="8763000" cy="3276600"/>
          </a:xfrm>
        </p:spPr>
        <p:txBody>
          <a:bodyPr>
            <a:noAutofit/>
          </a:bodyPr>
          <a:lstStyle/>
          <a:p>
            <a:pPr algn="ctr"/>
            <a:r>
              <a:rPr lang="en-US" sz="3600" dirty="0" smtClean="0"/>
              <a:t>Examples that refer to products are intended for illustrative purposes only, and do not imply an endorsement or recommendation of any particular product</a:t>
            </a:r>
            <a:endParaRPr lang="en-US" sz="36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62617064"/>
      </p:ext>
    </p:extLst>
  </p:cSld>
  <p:clrMapOvr>
    <a:masterClrMapping/>
  </p:clrMapOvr>
  <mc:AlternateContent xmlns:mc="http://schemas.openxmlformats.org/markup-compatibility/2006">
    <mc:Choice xmlns:p14="http://schemas.microsoft.com/office/powerpoint/2010/main" Requires="p14">
      <p:transition spd="slow" p14:dur="2000" advTm="14354"/>
    </mc:Choice>
    <mc:Fallback>
      <p:transition spd="slow" advTm="14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2" presetClass="entr" presetSubtype="0" fill="hold" grpId="0" nodeType="withEffect">
                                  <p:stCondLst>
                                    <p:cond delay="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0"/>
                                        <p:tgtEl>
                                          <p:spTgt spid="2"/>
                                        </p:tgtEl>
                                      </p:cBhvr>
                                    </p:animEffect>
                                    <p:anim calcmode="lin" valueType="num">
                                      <p:cBhvr>
                                        <p:cTn id="10" dur="5000" fill="hold"/>
                                        <p:tgtEl>
                                          <p:spTgt spid="2"/>
                                        </p:tgtEl>
                                        <p:attrNameLst>
                                          <p:attrName>ppt_x</p:attrName>
                                        </p:attrNameLst>
                                      </p:cBhvr>
                                      <p:tavLst>
                                        <p:tav tm="0">
                                          <p:val>
                                            <p:strVal val="#ppt_x"/>
                                          </p:val>
                                        </p:tav>
                                        <p:tav tm="100000">
                                          <p:val>
                                            <p:strVal val="#ppt_x"/>
                                          </p:val>
                                        </p:tav>
                                      </p:tavLst>
                                    </p:anim>
                                    <p:anim calcmode="lin" valueType="num">
                                      <p:cBhvr>
                                        <p:cTn id="11" dur="5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Warranty Period </a:t>
            </a:r>
            <a:r>
              <a:rPr lang="en-US" dirty="0" smtClean="0"/>
              <a:t>Process and Procedures</a:t>
            </a:r>
            <a:endParaRPr lang="en-US" dirty="0"/>
          </a:p>
        </p:txBody>
      </p:sp>
      <p:sp>
        <p:nvSpPr>
          <p:cNvPr id="4" name="Content Placeholder 3"/>
          <p:cNvSpPr>
            <a:spLocks noGrp="1"/>
          </p:cNvSpPr>
          <p:nvPr>
            <p:ph idx="1"/>
          </p:nvPr>
        </p:nvSpPr>
        <p:spPr/>
        <p:txBody>
          <a:bodyPr>
            <a:normAutofit fontScale="85000" lnSpcReduction="10000"/>
          </a:bodyPr>
          <a:lstStyle/>
          <a:p>
            <a:r>
              <a:rPr lang="en-US" dirty="0" smtClean="0"/>
              <a:t>Be engaged in HIS from end-to-end</a:t>
            </a:r>
          </a:p>
          <a:p>
            <a:r>
              <a:rPr lang="en-US" dirty="0" smtClean="0"/>
              <a:t>Track activities of Contractor</a:t>
            </a:r>
          </a:p>
          <a:p>
            <a:pPr lvl="1"/>
            <a:r>
              <a:rPr lang="en-US" dirty="0" smtClean="0"/>
              <a:t>Access to Management Data Base</a:t>
            </a:r>
          </a:p>
          <a:p>
            <a:pPr lvl="1"/>
            <a:r>
              <a:rPr lang="en-US" dirty="0" smtClean="0"/>
              <a:t>Access to Asset Tracking</a:t>
            </a:r>
          </a:p>
          <a:p>
            <a:pPr lvl="1"/>
            <a:r>
              <a:rPr lang="en-US" dirty="0" smtClean="0"/>
              <a:t>Access to Maintenance Logs</a:t>
            </a:r>
          </a:p>
          <a:p>
            <a:pPr lvl="2"/>
            <a:r>
              <a:rPr lang="en-US" dirty="0" smtClean="0"/>
              <a:t>Preventative</a:t>
            </a:r>
          </a:p>
          <a:p>
            <a:pPr lvl="2"/>
            <a:r>
              <a:rPr lang="en-US" dirty="0" smtClean="0"/>
              <a:t>Emergency</a:t>
            </a:r>
          </a:p>
          <a:p>
            <a:pPr lvl="1"/>
            <a:r>
              <a:rPr lang="en-US" dirty="0" smtClean="0"/>
              <a:t>Online data visualization review</a:t>
            </a:r>
          </a:p>
          <a:p>
            <a:pPr lvl="1"/>
            <a:r>
              <a:rPr lang="en-US" dirty="0" smtClean="0"/>
              <a:t>Data collection completeness</a:t>
            </a:r>
          </a:p>
          <a:p>
            <a:pPr lvl="1"/>
            <a:r>
              <a:rPr lang="en-US" dirty="0" smtClean="0"/>
              <a:t>Data Quality Control Corrections</a:t>
            </a:r>
          </a:p>
          <a:p>
            <a:r>
              <a:rPr lang="en-US" dirty="0" smtClean="0"/>
              <a:t>Occasional visits during preventative and emergency maintenance periods</a:t>
            </a:r>
          </a:p>
          <a:p>
            <a:r>
              <a:rPr lang="en-US" dirty="0" smtClean="0"/>
              <a:t>Oversee Quality Control Process</a:t>
            </a:r>
          </a:p>
          <a:p>
            <a:r>
              <a:rPr lang="en-US" dirty="0" smtClean="0"/>
              <a:t>Monthly data reports, including outages</a:t>
            </a:r>
          </a:p>
          <a:p>
            <a:r>
              <a:rPr lang="en-US" dirty="0" smtClean="0"/>
              <a:t>Frequent visits to maintenance shop</a:t>
            </a:r>
          </a:p>
          <a:p>
            <a:r>
              <a:rPr lang="en-US" dirty="0" smtClean="0"/>
              <a:t>Establish working relationships with contract employees</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47212365"/>
      </p:ext>
    </p:extLst>
  </p:cSld>
  <p:clrMapOvr>
    <a:masterClrMapping/>
  </p:clrMapOvr>
  <mc:AlternateContent xmlns:mc="http://schemas.openxmlformats.org/markup-compatibility/2006">
    <mc:Choice xmlns:p14="http://schemas.microsoft.com/office/powerpoint/2010/main" Requires="p14">
      <p:transition spd="slow" p14:dur="2000" advTm="183549"/>
    </mc:Choice>
    <mc:Fallback>
      <p:transition spd="slow" advTm="183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500"/>
                                        <p:tgtEl>
                                          <p:spTgt spid="4">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500"/>
                                        <p:tgtEl>
                                          <p:spTgt spid="4">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fade">
                                      <p:cBhvr>
                                        <p:cTn id="41" dur="500"/>
                                        <p:tgtEl>
                                          <p:spTgt spid="4">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Effect transition="in" filter="fade">
                                      <p:cBhvr>
                                        <p:cTn id="46" dur="500"/>
                                        <p:tgtEl>
                                          <p:spTgt spid="4">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animEffect transition="in" filter="fade">
                                      <p:cBhvr>
                                        <p:cTn id="51" dur="500"/>
                                        <p:tgtEl>
                                          <p:spTgt spid="4">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
                                            <p:txEl>
                                              <p:pRg st="9" end="9"/>
                                            </p:txEl>
                                          </p:spTgt>
                                        </p:tgtEl>
                                        <p:attrNameLst>
                                          <p:attrName>style.visibility</p:attrName>
                                        </p:attrNameLst>
                                      </p:cBhvr>
                                      <p:to>
                                        <p:strVal val="visible"/>
                                      </p:to>
                                    </p:set>
                                    <p:animEffect transition="in" filter="fade">
                                      <p:cBhvr>
                                        <p:cTn id="56" dur="500"/>
                                        <p:tgtEl>
                                          <p:spTgt spid="4">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
                                            <p:txEl>
                                              <p:pRg st="10" end="10"/>
                                            </p:txEl>
                                          </p:spTgt>
                                        </p:tgtEl>
                                        <p:attrNameLst>
                                          <p:attrName>style.visibility</p:attrName>
                                        </p:attrNameLst>
                                      </p:cBhvr>
                                      <p:to>
                                        <p:strVal val="visible"/>
                                      </p:to>
                                    </p:set>
                                    <p:animEffect transition="in" filter="fade">
                                      <p:cBhvr>
                                        <p:cTn id="61" dur="500"/>
                                        <p:tgtEl>
                                          <p:spTgt spid="4">
                                            <p:txEl>
                                              <p:pRg st="10" end="1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
                                            <p:txEl>
                                              <p:pRg st="11" end="11"/>
                                            </p:txEl>
                                          </p:spTgt>
                                        </p:tgtEl>
                                        <p:attrNameLst>
                                          <p:attrName>style.visibility</p:attrName>
                                        </p:attrNameLst>
                                      </p:cBhvr>
                                      <p:to>
                                        <p:strVal val="visible"/>
                                      </p:to>
                                    </p:set>
                                    <p:animEffect transition="in" filter="fade">
                                      <p:cBhvr>
                                        <p:cTn id="66" dur="500"/>
                                        <p:tgtEl>
                                          <p:spTgt spid="4">
                                            <p:txEl>
                                              <p:pRg st="11" end="1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
                                            <p:txEl>
                                              <p:pRg st="12" end="12"/>
                                            </p:txEl>
                                          </p:spTgt>
                                        </p:tgtEl>
                                        <p:attrNameLst>
                                          <p:attrName>style.visibility</p:attrName>
                                        </p:attrNameLst>
                                      </p:cBhvr>
                                      <p:to>
                                        <p:strVal val="visible"/>
                                      </p:to>
                                    </p:set>
                                    <p:animEffect transition="in" filter="fade">
                                      <p:cBhvr>
                                        <p:cTn id="71" dur="500"/>
                                        <p:tgtEl>
                                          <p:spTgt spid="4">
                                            <p:txEl>
                                              <p:pRg st="12" end="1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
                                            <p:txEl>
                                              <p:pRg st="13" end="13"/>
                                            </p:txEl>
                                          </p:spTgt>
                                        </p:tgtEl>
                                        <p:attrNameLst>
                                          <p:attrName>style.visibility</p:attrName>
                                        </p:attrNameLst>
                                      </p:cBhvr>
                                      <p:to>
                                        <p:strVal val="visible"/>
                                      </p:to>
                                    </p:set>
                                    <p:animEffect transition="in" filter="fade">
                                      <p:cBhvr>
                                        <p:cTn id="76" dur="500"/>
                                        <p:tgtEl>
                                          <p:spTgt spid="4">
                                            <p:txEl>
                                              <p:pRg st="13" end="1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
                                            <p:txEl>
                                              <p:pRg st="14" end="14"/>
                                            </p:txEl>
                                          </p:spTgt>
                                        </p:tgtEl>
                                        <p:attrNameLst>
                                          <p:attrName>style.visibility</p:attrName>
                                        </p:attrNameLst>
                                      </p:cBhvr>
                                      <p:to>
                                        <p:strVal val="visible"/>
                                      </p:to>
                                    </p:set>
                                    <p:animEffect transition="in" filter="fade">
                                      <p:cBhvr>
                                        <p:cTn id="81" dur="500"/>
                                        <p:tgtEl>
                                          <p:spTgt spid="4">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2" fill="hold" display="0">
                  <p:stCondLst>
                    <p:cond delay="indefinite"/>
                  </p:stCondLst>
                  <p:endCondLst>
                    <p:cond evt="onStopAudio" delay="0">
                      <p:tgtEl>
                        <p:sldTgt/>
                      </p:tgtEl>
                    </p:cond>
                  </p:endCondLst>
                </p:cTn>
                <p:tgtEl>
                  <p:spTgt spid="2"/>
                </p:tgtEl>
              </p:cMediaNode>
            </p:audio>
          </p:childTnLst>
        </p:cTn>
      </p:par>
    </p:tnLst>
    <p:bldLst>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Reporting</a:t>
            </a:r>
            <a:endParaRPr lang="en-US" dirty="0"/>
          </a:p>
        </p:txBody>
      </p:sp>
      <p:sp>
        <p:nvSpPr>
          <p:cNvPr id="3" name="Content Placeholder 2"/>
          <p:cNvSpPr>
            <a:spLocks noGrp="1"/>
          </p:cNvSpPr>
          <p:nvPr>
            <p:ph idx="1"/>
          </p:nvPr>
        </p:nvSpPr>
        <p:spPr/>
        <p:txBody>
          <a:bodyPr/>
          <a:lstStyle/>
          <a:p>
            <a:r>
              <a:rPr lang="en-US" dirty="0" smtClean="0"/>
              <a:t>Require Contractor to Provide Report</a:t>
            </a:r>
          </a:p>
          <a:p>
            <a:pPr marL="0" indent="0">
              <a:buNone/>
            </a:pPr>
            <a:r>
              <a:rPr lang="en-US" dirty="0"/>
              <a:t>	</a:t>
            </a:r>
            <a:r>
              <a:rPr lang="en-US" dirty="0" smtClean="0"/>
              <a:t>		or</a:t>
            </a:r>
          </a:p>
          <a:p>
            <a:r>
              <a:rPr lang="en-US" dirty="0" smtClean="0"/>
              <a:t>Require Contractor to Provide Online Access to Operation and Maintenance Activities</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12731969"/>
      </p:ext>
    </p:extLst>
  </p:cSld>
  <p:clrMapOvr>
    <a:masterClrMapping/>
  </p:clrMapOvr>
  <mc:AlternateContent xmlns:mc="http://schemas.openxmlformats.org/markup-compatibility/2006">
    <mc:Choice xmlns:p14="http://schemas.microsoft.com/office/powerpoint/2010/main" Requires="p14">
      <p:transition spd="slow" p14:dur="2000" advTm="37179"/>
    </mc:Choice>
    <mc:Fallback>
      <p:transition spd="slow" advTm="37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Reports</a:t>
            </a:r>
            <a:endParaRPr lang="en-US" dirty="0"/>
          </a:p>
        </p:txBody>
      </p:sp>
      <p:sp>
        <p:nvSpPr>
          <p:cNvPr id="3" name="Content Placeholder 2"/>
          <p:cNvSpPr>
            <a:spLocks noGrp="1"/>
          </p:cNvSpPr>
          <p:nvPr>
            <p:ph idx="1"/>
          </p:nvPr>
        </p:nvSpPr>
        <p:spPr/>
        <p:txBody>
          <a:bodyPr/>
          <a:lstStyle/>
          <a:p>
            <a:r>
              <a:rPr lang="en-US" dirty="0" smtClean="0"/>
              <a:t>The purpose of reporting is to allow the effective management of the HIS</a:t>
            </a:r>
          </a:p>
          <a:p>
            <a:pPr lvl="1"/>
            <a:r>
              <a:rPr lang="en-US" dirty="0" smtClean="0"/>
              <a:t>The Contractor prepares all the data required for the report</a:t>
            </a:r>
          </a:p>
          <a:p>
            <a:pPr lvl="1"/>
            <a:r>
              <a:rPr lang="en-US" dirty="0" smtClean="0"/>
              <a:t>The Contractor provides the data base system storing all O&amp;M activities</a:t>
            </a:r>
          </a:p>
          <a:p>
            <a:pPr lvl="1"/>
            <a:r>
              <a:rPr lang="en-US" dirty="0" smtClean="0"/>
              <a:t>The Contractor provides reports at a frequency of the choosing of the purchaser</a:t>
            </a:r>
          </a:p>
          <a:p>
            <a:pPr lvl="1"/>
            <a:r>
              <a:rPr lang="en-US" dirty="0" smtClean="0"/>
              <a:t>The Contractor provides the Purchaser access to an interface (program) to the database where the Purchaser can perform ad-hoc queries on all O&amp;M activities</a:t>
            </a:r>
          </a:p>
          <a:p>
            <a:r>
              <a:rPr lang="en-US" dirty="0" smtClean="0"/>
              <a:t>Reports will help Purchaser with Evidence that the Contractor has earned payment for Warranty/Maintenance</a:t>
            </a:r>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37743018"/>
      </p:ext>
    </p:extLst>
  </p:cSld>
  <p:clrMapOvr>
    <a:masterClrMapping/>
  </p:clrMapOvr>
  <mc:AlternateContent xmlns:mc="http://schemas.openxmlformats.org/markup-compatibility/2006">
    <mc:Choice xmlns:p14="http://schemas.microsoft.com/office/powerpoint/2010/main" Requires="p14">
      <p:transition spd="slow" p14:dur="2000" advTm="85307"/>
    </mc:Choice>
    <mc:Fallback>
      <p:transition spd="slow" advTm="85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Items to Include In Report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Date, Time, Activity of every Station Visited, sortable by;</a:t>
            </a:r>
          </a:p>
          <a:p>
            <a:pPr lvl="1"/>
            <a:r>
              <a:rPr lang="en-US" dirty="0" smtClean="0"/>
              <a:t>Date and Time of Visit</a:t>
            </a:r>
          </a:p>
          <a:p>
            <a:pPr lvl="1"/>
            <a:r>
              <a:rPr lang="en-US" dirty="0" smtClean="0"/>
              <a:t>Remote Station Location</a:t>
            </a:r>
          </a:p>
          <a:p>
            <a:pPr lvl="1"/>
            <a:r>
              <a:rPr lang="en-US" dirty="0" smtClean="0"/>
              <a:t>Sensor Maintained</a:t>
            </a:r>
          </a:p>
          <a:p>
            <a:pPr lvl="1"/>
            <a:r>
              <a:rPr lang="en-US" dirty="0" smtClean="0"/>
              <a:t>Preventative </a:t>
            </a:r>
            <a:r>
              <a:rPr lang="en-US" dirty="0" err="1" smtClean="0"/>
              <a:t>vs</a:t>
            </a:r>
            <a:r>
              <a:rPr lang="en-US" dirty="0" smtClean="0"/>
              <a:t> Emergency Maintenance</a:t>
            </a:r>
          </a:p>
          <a:p>
            <a:pPr lvl="1"/>
            <a:r>
              <a:rPr lang="en-US" dirty="0" smtClean="0"/>
              <a:t>Time Spent at Sties</a:t>
            </a:r>
          </a:p>
          <a:p>
            <a:pPr lvl="1"/>
            <a:r>
              <a:rPr lang="en-US" dirty="0" smtClean="0"/>
              <a:t>Office performing maintenance (in the event there are more than one maintenance depot</a:t>
            </a:r>
          </a:p>
          <a:p>
            <a:r>
              <a:rPr lang="en-US" dirty="0" smtClean="0"/>
              <a:t>Location of all equipment</a:t>
            </a:r>
          </a:p>
          <a:p>
            <a:pPr lvl="1"/>
            <a:r>
              <a:rPr lang="en-US" dirty="0" smtClean="0"/>
              <a:t>As equipment is moved the precise location and disposition should be recorded into a data base</a:t>
            </a:r>
          </a:p>
          <a:p>
            <a:r>
              <a:rPr lang="en-US" dirty="0" smtClean="0"/>
              <a:t>Number of Stations Either Partially or Completely Functioning/Non-Functioning</a:t>
            </a:r>
          </a:p>
          <a:p>
            <a:r>
              <a:rPr lang="en-US" dirty="0" smtClean="0"/>
              <a:t>Status of all equipment (working condition)</a:t>
            </a:r>
          </a:p>
          <a:p>
            <a:pPr lvl="1"/>
            <a:r>
              <a:rPr lang="en-US" dirty="0" smtClean="0"/>
              <a:t>How many items are broken or in need of calibration</a:t>
            </a:r>
          </a:p>
          <a:p>
            <a:endParaRPr lang="en-US" dirty="0" smtClean="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17794856"/>
      </p:ext>
    </p:extLst>
  </p:cSld>
  <p:clrMapOvr>
    <a:masterClrMapping/>
  </p:clrMapOvr>
  <mc:AlternateContent xmlns:mc="http://schemas.openxmlformats.org/markup-compatibility/2006">
    <mc:Choice xmlns:p14="http://schemas.microsoft.com/office/powerpoint/2010/main" Requires="p14">
      <p:transition spd="slow" p14:dur="2000" advTm="109638"/>
    </mc:Choice>
    <mc:Fallback>
      <p:transition spd="slow" advTm="109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500"/>
                                        <p:tgtEl>
                                          <p:spTgt spid="3">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500"/>
                                        <p:tgtEl>
                                          <p:spTgt spid="3">
                                            <p:txEl>
                                              <p:pRg st="9" end="9"/>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Effect transition="in" filter="fade">
                                      <p:cBhvr>
                                        <p:cTn id="59" dur="500"/>
                                        <p:tgtEl>
                                          <p:spTgt spid="3">
                                            <p:txEl>
                                              <p:pRg st="10" end="10"/>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Importance of Management Plan</a:t>
            </a:r>
            <a:endParaRPr lang="en-US" dirty="0"/>
          </a:p>
        </p:txBody>
      </p:sp>
      <p:sp>
        <p:nvSpPr>
          <p:cNvPr id="4" name="Content Placeholder 3"/>
          <p:cNvSpPr>
            <a:spLocks noGrp="1"/>
          </p:cNvSpPr>
          <p:nvPr>
            <p:ph idx="1"/>
          </p:nvPr>
        </p:nvSpPr>
        <p:spPr/>
        <p:txBody>
          <a:bodyPr/>
          <a:lstStyle/>
          <a:p>
            <a:r>
              <a:rPr lang="en-US" dirty="0" smtClean="0"/>
              <a:t>A management plan should be devised by the Purchaser that provides documentation on the end-to-end management</a:t>
            </a:r>
          </a:p>
          <a:p>
            <a:r>
              <a:rPr lang="en-US" dirty="0" smtClean="0"/>
              <a:t>Management plan will allow for the consistent and sustainable management of the HIS</a:t>
            </a:r>
          </a:p>
          <a:p>
            <a:r>
              <a:rPr lang="en-US" dirty="0" smtClean="0"/>
              <a:t>Management plan should include:</a:t>
            </a:r>
          </a:p>
          <a:p>
            <a:pPr lvl="1"/>
            <a:r>
              <a:rPr lang="en-US" dirty="0" smtClean="0"/>
              <a:t>Purchasers responsibility in HIS Management</a:t>
            </a:r>
          </a:p>
          <a:p>
            <a:pPr lvl="1"/>
            <a:r>
              <a:rPr lang="en-US" dirty="0" smtClean="0"/>
              <a:t>Identification of all items to be managed</a:t>
            </a:r>
          </a:p>
          <a:p>
            <a:pPr lvl="1"/>
            <a:r>
              <a:rPr lang="en-US" dirty="0" smtClean="0"/>
              <a:t>The process involved in effectively managing the HIS</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87106391"/>
      </p:ext>
    </p:extLst>
  </p:cSld>
  <p:clrMapOvr>
    <a:masterClrMapping/>
  </p:clrMapOvr>
  <mc:AlternateContent xmlns:mc="http://schemas.openxmlformats.org/markup-compatibility/2006">
    <mc:Choice xmlns:p14="http://schemas.microsoft.com/office/powerpoint/2010/main" Requires="p14">
      <p:transition spd="slow" p14:dur="2000" advTm="57899"/>
    </mc:Choice>
    <mc:Fallback>
      <p:transition spd="slow" advTm="57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500"/>
                                        <p:tgtEl>
                                          <p:spTgt spid="4">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
                </p:tgtEl>
              </p:cMediaNode>
            </p:audio>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 Maintenance Manual</a:t>
            </a:r>
            <a:endParaRPr lang="en-US" dirty="0"/>
          </a:p>
        </p:txBody>
      </p:sp>
      <p:sp>
        <p:nvSpPr>
          <p:cNvPr id="3" name="Content Placeholder 2"/>
          <p:cNvSpPr>
            <a:spLocks noGrp="1"/>
          </p:cNvSpPr>
          <p:nvPr>
            <p:ph idx="1"/>
          </p:nvPr>
        </p:nvSpPr>
        <p:spPr/>
        <p:txBody>
          <a:bodyPr>
            <a:normAutofit/>
          </a:bodyPr>
          <a:lstStyle/>
          <a:p>
            <a:r>
              <a:rPr lang="en-US" dirty="0" smtClean="0"/>
              <a:t>Site Maintenance - Documentation</a:t>
            </a:r>
          </a:p>
          <a:p>
            <a:r>
              <a:rPr lang="en-US" dirty="0" smtClean="0"/>
              <a:t>Standard Operating Procedures</a:t>
            </a:r>
          </a:p>
          <a:p>
            <a:pPr lvl="1"/>
            <a:r>
              <a:rPr lang="en-US" dirty="0" smtClean="0"/>
              <a:t>Data Loggers</a:t>
            </a:r>
          </a:p>
          <a:p>
            <a:pPr lvl="1"/>
            <a:r>
              <a:rPr lang="en-US" dirty="0" smtClean="0"/>
              <a:t>Sensors</a:t>
            </a:r>
          </a:p>
          <a:p>
            <a:pPr lvl="2"/>
            <a:r>
              <a:rPr lang="en-US" dirty="0" smtClean="0"/>
              <a:t>Care and Handling</a:t>
            </a:r>
          </a:p>
          <a:p>
            <a:pPr lvl="2"/>
            <a:r>
              <a:rPr lang="en-US" dirty="0" smtClean="0"/>
              <a:t>Calibration</a:t>
            </a:r>
          </a:p>
          <a:p>
            <a:r>
              <a:rPr lang="en-US" dirty="0" smtClean="0"/>
              <a:t>Strong </a:t>
            </a:r>
            <a:r>
              <a:rPr lang="en-US" dirty="0" smtClean="0"/>
              <a:t>Quality Assurance avoids Quality Control (Emphasis should be on quality assurance which means the equipment is making the best possible observations in the field)</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57282722"/>
      </p:ext>
    </p:extLst>
  </p:cSld>
  <p:clrMapOvr>
    <a:masterClrMapping/>
  </p:clrMapOvr>
  <mc:AlternateContent xmlns:mc="http://schemas.openxmlformats.org/markup-compatibility/2006">
    <mc:Choice xmlns:p14="http://schemas.microsoft.com/office/powerpoint/2010/main" Requires="p14">
      <p:transition spd="slow" p14:dur="2000" advTm="82740"/>
    </mc:Choice>
    <mc:Fallback>
      <p:transition spd="slow" advTm="82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Maintenance Manual</a:t>
            </a:r>
            <a:endParaRPr lang="en-US" dirty="0"/>
          </a:p>
        </p:txBody>
      </p:sp>
      <p:sp>
        <p:nvSpPr>
          <p:cNvPr id="3" name="Content Placeholder 2"/>
          <p:cNvSpPr>
            <a:spLocks noGrp="1"/>
          </p:cNvSpPr>
          <p:nvPr>
            <p:ph idx="1"/>
          </p:nvPr>
        </p:nvSpPr>
        <p:spPr/>
        <p:txBody>
          <a:bodyPr>
            <a:normAutofit lnSpcReduction="10000"/>
          </a:bodyPr>
          <a:lstStyle/>
          <a:p>
            <a:r>
              <a:rPr lang="en-US" dirty="0" smtClean="0"/>
              <a:t>The Purchaser should require the Contractor to prepare a complete maintenance manual.  This maintenance manual will include:</a:t>
            </a:r>
          </a:p>
          <a:p>
            <a:pPr lvl="1"/>
            <a:r>
              <a:rPr lang="en-US" dirty="0" smtClean="0"/>
              <a:t>Proper installation procedures for each piece of equipment</a:t>
            </a:r>
          </a:p>
          <a:p>
            <a:pPr lvl="1"/>
            <a:r>
              <a:rPr lang="en-US" dirty="0" smtClean="0"/>
              <a:t>Maintenance Procedures for each piece of equipment</a:t>
            </a:r>
          </a:p>
          <a:p>
            <a:pPr lvl="1"/>
            <a:r>
              <a:rPr lang="en-US" dirty="0" smtClean="0"/>
              <a:t>Troubleshooting Procedures</a:t>
            </a:r>
          </a:p>
          <a:p>
            <a:pPr lvl="1"/>
            <a:r>
              <a:rPr lang="en-US" dirty="0" smtClean="0"/>
              <a:t>Calibration procedures as applicable (rain gauge, pressure sensors, and most met sensors)</a:t>
            </a:r>
          </a:p>
          <a:p>
            <a:pPr lvl="1"/>
            <a:r>
              <a:rPr lang="en-US" dirty="0" smtClean="0"/>
              <a:t>Operating Manual of all software systems</a:t>
            </a:r>
          </a:p>
          <a:p>
            <a:pPr lvl="1"/>
            <a:r>
              <a:rPr lang="en-US" dirty="0" smtClean="0"/>
              <a:t>Stream gauging measurement procedures</a:t>
            </a:r>
          </a:p>
          <a:p>
            <a:r>
              <a:rPr lang="en-US" dirty="0" smtClean="0"/>
              <a:t>A Good Maintenance Manual requires a great deal of time to prepare, though it is the linkage that protects the investment from changing staff (both Contractor and Purchaser)</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3235473"/>
      </p:ext>
    </p:extLst>
  </p:cSld>
  <p:clrMapOvr>
    <a:masterClrMapping/>
  </p:clrMapOvr>
  <mc:AlternateContent xmlns:mc="http://schemas.openxmlformats.org/markup-compatibility/2006">
    <mc:Choice xmlns:p14="http://schemas.microsoft.com/office/powerpoint/2010/main" Requires="p14">
      <p:transition spd="slow" p14:dur="2000" advTm="74137"/>
    </mc:Choice>
    <mc:Fallback>
      <p:transition spd="slow" advTm="74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1|8.8|7.8|7|11.1|22.1|9.2|2.7|12.7|21.8|6.6|14.1|10.7|17|7.5"/>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0&quot;/&gt;&lt;lineCharCount val=&quot;46&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TIMING" val="|12.5|5.3|1.8"/>
</p:tagLst>
</file>

<file path=ppt/tags/tag3.xml><?xml version="1.0" encoding="utf-8"?>
<p:tagLst xmlns:a="http://schemas.openxmlformats.org/drawingml/2006/main" xmlns:r="http://schemas.openxmlformats.org/officeDocument/2006/relationships" xmlns:p="http://schemas.openxmlformats.org/presentationml/2006/main">
  <p:tag name="TIMING" val="|10.7|18|5.5|6.6|11.7|13.5"/>
</p:tagLst>
</file>

<file path=ppt/tags/tag4.xml><?xml version="1.0" encoding="utf-8"?>
<p:tagLst xmlns:a="http://schemas.openxmlformats.org/drawingml/2006/main" xmlns:r="http://schemas.openxmlformats.org/officeDocument/2006/relationships" xmlns:p="http://schemas.openxmlformats.org/presentationml/2006/main">
  <p:tag name="TIMING" val="|11.1|18.3|3.3|3.7|3.8|6.1|4.1|10.6|14.4|13.5"/>
</p:tagLst>
</file>

<file path=ppt/tags/tag5.xml><?xml version="1.0" encoding="utf-8"?>
<p:tagLst xmlns:a="http://schemas.openxmlformats.org/drawingml/2006/main" xmlns:r="http://schemas.openxmlformats.org/officeDocument/2006/relationships" xmlns:p="http://schemas.openxmlformats.org/presentationml/2006/main">
  <p:tag name="TIMING" val="|6.4|9.2|8.1|3.6|4.5|4.3"/>
</p:tagLst>
</file>

<file path=ppt/tags/tag6.xml><?xml version="1.0" encoding="utf-8"?>
<p:tagLst xmlns:a="http://schemas.openxmlformats.org/drawingml/2006/main" xmlns:r="http://schemas.openxmlformats.org/officeDocument/2006/relationships" xmlns:p="http://schemas.openxmlformats.org/presentationml/2006/main">
  <p:tag name="TIMING" val="|13|10.5|15.7|2.1|4|1.9|4"/>
</p:tagLst>
</file>

<file path=ppt/tags/tag7.xml><?xml version="1.0" encoding="utf-8"?>
<p:tagLst xmlns:a="http://schemas.openxmlformats.org/drawingml/2006/main" xmlns:r="http://schemas.openxmlformats.org/officeDocument/2006/relationships" xmlns:p="http://schemas.openxmlformats.org/presentationml/2006/main">
  <p:tag name="TIMING" val="|4.7|9|4.9|4.7|3.3|6.1|9.3|5.7"/>
</p:tagLst>
</file>

<file path=ppt/tags/tag8.xml><?xml version="1.0" encoding="utf-8"?>
<p:tagLst xmlns:a="http://schemas.openxmlformats.org/drawingml/2006/main" xmlns:r="http://schemas.openxmlformats.org/officeDocument/2006/relationships" xmlns:p="http://schemas.openxmlformats.org/presentationml/2006/main">
  <p:tag name="TIMING" val="|3.6|10.3|9.4"/>
</p:tagLst>
</file>

<file path=ppt/tags/tag9.xml><?xml version="1.0" encoding="utf-8"?>
<p:tagLst xmlns:a="http://schemas.openxmlformats.org/drawingml/2006/main" xmlns:r="http://schemas.openxmlformats.org/officeDocument/2006/relationships" xmlns:p="http://schemas.openxmlformats.org/presentationml/2006/main">
  <p:tag name="TIMING" val="|8.4|15.8|9.4|6.9|13.4|15.3|5.8|8.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1682</TotalTime>
  <Words>2411</Words>
  <Application>Microsoft Office PowerPoint</Application>
  <PresentationFormat>On-screen Show (4:3)</PresentationFormat>
  <Paragraphs>105</Paragraphs>
  <Slides>12</Slides>
  <Notes>8</Notes>
  <HiddenSlides>0</HiddenSlides>
  <MMClips>12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Clarity</vt:lpstr>
      <vt:lpstr>Module 8: Managing a HIS during Warranty Period &amp; beyond</vt:lpstr>
      <vt:lpstr>Examples that refer to products are intended for illustrative purposes only, and do not imply an endorsement or recommendation of any particular product</vt:lpstr>
      <vt:lpstr>Warranty Period Process and Procedures</vt:lpstr>
      <vt:lpstr>Reporting</vt:lpstr>
      <vt:lpstr>Purpose of Reports</vt:lpstr>
      <vt:lpstr>Possible Items to Include In Report</vt:lpstr>
      <vt:lpstr>Importance of Management Plan</vt:lpstr>
      <vt:lpstr>HIS Maintenance Manual</vt:lpstr>
      <vt:lpstr>Maintenance Manual</vt:lpstr>
      <vt:lpstr>Maintenance Manual</vt:lpstr>
      <vt:lpstr>In the Event Purchaser is to Perform Maintenance after Warranty</vt:lpstr>
      <vt:lpstr>End of Module 7</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Workshop</dc:title>
  <dc:creator>mark</dc:creator>
  <cp:lastModifiedBy>mark</cp:lastModifiedBy>
  <cp:revision>49</cp:revision>
  <dcterms:created xsi:type="dcterms:W3CDTF">2012-06-16T22:09:18Z</dcterms:created>
  <dcterms:modified xsi:type="dcterms:W3CDTF">2012-10-26T21:39:05Z</dcterms:modified>
</cp:coreProperties>
</file>